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9" r:id="rId6"/>
    <p:sldId id="269" r:id="rId7"/>
    <p:sldId id="262" r:id="rId8"/>
    <p:sldId id="263" r:id="rId9"/>
    <p:sldId id="265" r:id="rId10"/>
    <p:sldId id="264"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14067"/>
    <a:srgbClr val="014E7D"/>
    <a:srgbClr val="013657"/>
    <a:srgbClr val="01456F"/>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4" autoAdjust="0"/>
  </p:normalViewPr>
  <p:slideViewPr>
    <p:cSldViewPr snapToGrid="0" showGuides="1">
      <p:cViewPr varScale="1">
        <p:scale>
          <a:sx n="69" d="100"/>
          <a:sy n="69" d="100"/>
        </p:scale>
        <p:origin x="780" y="6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1/22/2022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1/22/2022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srshippinglog.com/about.php" TargetMode="External"/><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hyperlink" Target="mailto:srshipping111@gmai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rshipping111@gmail.com" TargetMode="External"/><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hyperlink" Target="http://www.srshippinglog.com/about.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18870" r="18870"/>
          <a:stretch/>
        </p:blipFill>
        <p:spPr>
          <a:xfrm>
            <a:off x="1667477" y="1072453"/>
            <a:ext cx="4428523" cy="5137089"/>
          </a:xfrm>
        </p:spPr>
      </p:pic>
      <p:sp>
        <p:nvSpPr>
          <p:cNvPr id="20" name="TextBox 19">
            <a:extLst>
              <a:ext uri="{FF2B5EF4-FFF2-40B4-BE49-F238E27FC236}">
                <a16:creationId xmlns:a16="http://schemas.microsoft.com/office/drawing/2014/main" id="{94DF2E04-7632-4FED-B0BF-8FB243D982A3}"/>
              </a:ext>
            </a:extLst>
          </p:cNvPr>
          <p:cNvSpPr txBox="1"/>
          <p:nvPr/>
        </p:nvSpPr>
        <p:spPr>
          <a:xfrm>
            <a:off x="3238428" y="2855631"/>
            <a:ext cx="184731" cy="1015663"/>
          </a:xfrm>
          <a:prstGeom prst="rect">
            <a:avLst/>
          </a:prstGeom>
          <a:noFill/>
        </p:spPr>
        <p:txBody>
          <a:bodyPr wrap="none" rtlCol="0">
            <a:spAutoFit/>
          </a:bodyPr>
          <a:lstStyle/>
          <a:p>
            <a:endParaRPr lang="en-US" sz="6000" b="1" dirty="0">
              <a:solidFill>
                <a:schemeClr val="bg1"/>
              </a:solidFill>
              <a:latin typeface="Arial Black" panose="020B0A04020102020204" pitchFamily="34" charset="0"/>
            </a:endParaRP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104925" y="2662294"/>
            <a:ext cx="6220691" cy="766705"/>
          </a:xfrm>
        </p:spPr>
        <p:txBody>
          <a:bodyPr/>
          <a:lstStyle/>
          <a:p>
            <a:r>
              <a:rPr lang="en-US" b="0" dirty="0"/>
              <a:t>S.R. SHIPPING &amp; LOGISTICS</a:t>
            </a: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Prompt &amp; Reliable Service</a:t>
            </a:r>
          </a:p>
        </p:txBody>
      </p:sp>
      <p:pic>
        <p:nvPicPr>
          <p:cNvPr id="5" name="Picture 4">
            <a:extLst>
              <a:ext uri="{FF2B5EF4-FFF2-40B4-BE49-F238E27FC236}">
                <a16:creationId xmlns:a16="http://schemas.microsoft.com/office/drawing/2014/main" id="{AD471531-DAB3-4A43-9E41-33B6A73C50BC}"/>
              </a:ext>
            </a:extLst>
          </p:cNvPr>
          <p:cNvPicPr>
            <a:picLocks noChangeAspect="1"/>
          </p:cNvPicPr>
          <p:nvPr/>
        </p:nvPicPr>
        <p:blipFill>
          <a:blip r:embed="rId3"/>
          <a:stretch>
            <a:fillRect/>
          </a:stretch>
        </p:blipFill>
        <p:spPr>
          <a:xfrm>
            <a:off x="2399302" y="2283335"/>
            <a:ext cx="2948552" cy="2656802"/>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p:txBody>
          <a:bodyPr/>
          <a:lstStyle/>
          <a:p>
            <a:r>
              <a:rPr lang="en-US" dirty="0"/>
              <a:t>About </a:t>
            </a:r>
            <a:r>
              <a:rPr lang="en-US" b="0" dirty="0"/>
              <a:t>Us</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p:txBody>
          <a:bodyPr/>
          <a:lstStyle/>
          <a:p>
            <a:r>
              <a:rPr lang="en-US" b="1" dirty="0">
                <a:solidFill>
                  <a:schemeClr val="accent1">
                    <a:lumMod val="90000"/>
                    <a:lumOff val="10000"/>
                  </a:schemeClr>
                </a:solidFill>
                <a:latin typeface="Arial" panose="020B0604020202020204" pitchFamily="34" charset="0"/>
                <a:cs typeface="Arial" panose="020B0604020202020204" pitchFamily="34" charset="0"/>
              </a:rPr>
              <a:t>Who we are and what we do!</a:t>
            </a:r>
            <a:endParaRPr lang="en-US" dirty="0">
              <a:solidFill>
                <a:schemeClr val="accent1">
                  <a:lumMod val="90000"/>
                  <a:lumOff val="10000"/>
                </a:schemeClr>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7" y="3104997"/>
            <a:ext cx="6426013" cy="3251353"/>
          </a:xfrm>
        </p:spPr>
        <p:txBody>
          <a:bodyPr>
            <a:normAutofit fontScale="85000" lnSpcReduction="20000"/>
          </a:bodyPr>
          <a:lstStyle/>
          <a:p>
            <a:r>
              <a:rPr lang="en-US" b="1" dirty="0"/>
              <a:t>S.R. Shipping &amp; Logistics provide customer specific solutions through a wide range of value creating services like local, national, international transportation, ware housing and distribution services. Our services will allow you to make all the right moves for your business. We offer PAN INDIA services.</a:t>
            </a:r>
          </a:p>
          <a:p>
            <a:r>
              <a:rPr lang="en-US" sz="2100" b="1" i="0" dirty="0">
                <a:effectLst/>
                <a:latin typeface="Archivo"/>
              </a:rPr>
              <a:t>WE PROVIDE CONSIGNMENT NOTE(C.N)APPROVED BY INDIAN BANK ASSOCIATION (IBA)MEMBERS.</a:t>
            </a:r>
            <a:r>
              <a:rPr lang="en-US" b="1" i="0" dirty="0">
                <a:solidFill>
                  <a:srgbClr val="FFFFFF"/>
                </a:solidFill>
                <a:effectLst/>
                <a:latin typeface="Archivo"/>
              </a:rPr>
              <a:t>ASSOCIATION MEMBER)</a:t>
            </a:r>
          </a:p>
          <a:p>
            <a:r>
              <a:rPr lang="en-US" b="1" dirty="0"/>
              <a:t>Managed by professionals with more than 20years of experience in the industry, customized to your particular needs.  Below is the detailed list of general services offered, which can be personalized according to your business needs.</a:t>
            </a:r>
            <a:endParaRPr lang="en-US" dirty="0"/>
          </a:p>
          <a:p>
            <a:endParaRPr lang="en-US" b="1" dirty="0"/>
          </a:p>
          <a:p>
            <a:endParaRPr lang="en-US" b="1" dirty="0"/>
          </a:p>
          <a:p>
            <a:pPr lvl="0"/>
            <a:endParaRPr lang="en-US" dirty="0"/>
          </a:p>
        </p:txBody>
      </p:sp>
      <p:pic>
        <p:nvPicPr>
          <p:cNvPr id="13" name="Picture Placeholder 12">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a:blip r:embed="rId2"/>
          <a:srcRect l="20637" r="20637"/>
          <a:stretch/>
        </p:blipFill>
        <p:spPr>
          <a:xfrm>
            <a:off x="6604000" y="0"/>
            <a:ext cx="5588000" cy="6872249"/>
          </a:xfrm>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2</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n-IN" dirty="0">
                <a:solidFill>
                  <a:srgbClr val="FFFF00"/>
                </a:solidFill>
                <a:latin typeface="Algerian" pitchFamily="82" charset="0"/>
              </a:rPr>
              <a:t>SERVICES   PROVIDED</a:t>
            </a:r>
            <a:endParaRPr lang="en-US" b="0"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lstStyle/>
          <a:p>
            <a:r>
              <a:rPr lang="en-US" u="sng" dirty="0"/>
              <a:t>Sectors</a:t>
            </a:r>
            <a:r>
              <a:rPr lang="en-US" dirty="0"/>
              <a:t> :</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p:txBody>
          <a:bodyPr/>
          <a:lstStyle/>
          <a:p>
            <a:pPr marL="457200" lvl="1" indent="0">
              <a:buNone/>
            </a:pPr>
            <a:r>
              <a:rPr lang="en-US" sz="2400" b="1" dirty="0"/>
              <a:t>Domestic &amp; International Sectors - Nationwide (Rail/Roadways)</a:t>
            </a:r>
          </a:p>
          <a:p>
            <a:pPr marL="457200" lvl="1" indent="0">
              <a:buNone/>
            </a:pPr>
            <a:endParaRPr lang="en-US" sz="2400" b="1" dirty="0"/>
          </a:p>
          <a:p>
            <a:pPr lvl="1">
              <a:buClr>
                <a:srgbClr val="FF0000"/>
              </a:buClr>
              <a:buFont typeface="Wingdings" panose="05000000000000000000" pitchFamily="2" charset="2"/>
              <a:buChar char="§"/>
            </a:pPr>
            <a:r>
              <a:rPr lang="en-US" sz="2400" dirty="0">
                <a:solidFill>
                  <a:srgbClr val="FFFF00"/>
                </a:solidFill>
              </a:rPr>
              <a:t>  </a:t>
            </a:r>
            <a:r>
              <a:rPr lang="en-US" sz="2400" dirty="0"/>
              <a:t>Port to Port</a:t>
            </a:r>
          </a:p>
          <a:p>
            <a:pPr marL="457200" lvl="1" indent="0">
              <a:buClr>
                <a:srgbClr val="FF0000"/>
              </a:buClr>
              <a:buNone/>
            </a:pPr>
            <a:r>
              <a:rPr lang="en-US" sz="2400" dirty="0"/>
              <a:t>Import &amp; Export clearance purposes. </a:t>
            </a:r>
          </a:p>
          <a:p>
            <a:pPr lvl="1">
              <a:buClr>
                <a:srgbClr val="FF0000"/>
              </a:buClr>
              <a:buFont typeface="Wingdings" panose="05000000000000000000" pitchFamily="2" charset="2"/>
              <a:buChar char="§"/>
            </a:pPr>
            <a:endParaRPr lang="en-US" sz="2400" dirty="0"/>
          </a:p>
          <a:p>
            <a:pPr lvl="1">
              <a:buClr>
                <a:srgbClr val="FF0000"/>
              </a:buClr>
              <a:buFont typeface="Wingdings" panose="05000000000000000000" pitchFamily="2" charset="2"/>
              <a:buChar char="§"/>
            </a:pPr>
            <a:r>
              <a:rPr lang="en-US" sz="2000" b="1" i="0" dirty="0">
                <a:effectLst/>
                <a:latin typeface="Archivo"/>
              </a:rPr>
              <a:t> WE PROVIDE CONSIGNMENT NOTE(C.N) APPROVED BY INDIAN BANK ASSOCIATION (IBA) MEMBERS.</a:t>
            </a:r>
            <a:endParaRPr lang="en-US" dirty="0"/>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p:txBody>
          <a:bodyPr/>
          <a:lstStyle/>
          <a:p>
            <a:r>
              <a:rPr lang="en-US" u="sng" dirty="0"/>
              <a:t>Land based services</a:t>
            </a:r>
            <a:r>
              <a:rPr lang="en-US" dirty="0"/>
              <a:t> :</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6713" y="2886076"/>
            <a:ext cx="5899270" cy="3232149"/>
          </a:xfrm>
        </p:spPr>
        <p:txBody>
          <a:bodyPr>
            <a:normAutofit/>
          </a:bodyPr>
          <a:lstStyle/>
          <a:p>
            <a:pPr marL="0" indent="0">
              <a:buClr>
                <a:srgbClr val="FF0000"/>
              </a:buClr>
              <a:buNone/>
            </a:pPr>
            <a:r>
              <a:rPr lang="en-US" sz="2400" b="1" dirty="0"/>
              <a:t>Surface/Land Transportation for</a:t>
            </a:r>
          </a:p>
          <a:p>
            <a:pPr>
              <a:buClr>
                <a:srgbClr val="FF0000"/>
              </a:buClr>
              <a:buFont typeface="Wingdings" panose="05000000000000000000" pitchFamily="2" charset="2"/>
              <a:buChar char="v"/>
            </a:pPr>
            <a:r>
              <a:rPr lang="en-US" sz="2400" dirty="0">
                <a:solidFill>
                  <a:srgbClr val="FFFF00"/>
                </a:solidFill>
                <a:latin typeface="Copperplate Gothic Light" panose="020E0507020206020404" pitchFamily="34" charset="0"/>
              </a:rPr>
              <a:t>Bangladesh </a:t>
            </a:r>
          </a:p>
          <a:p>
            <a:pPr>
              <a:buClr>
                <a:srgbClr val="FF0000"/>
              </a:buClr>
              <a:buFont typeface="Wingdings" panose="05000000000000000000" pitchFamily="2" charset="2"/>
              <a:buChar char="v"/>
            </a:pPr>
            <a:r>
              <a:rPr lang="en-US" sz="2400" dirty="0">
                <a:solidFill>
                  <a:srgbClr val="FFFF00"/>
                </a:solidFill>
                <a:latin typeface="Copperplate Gothic Light" panose="020E0507020206020404" pitchFamily="34" charset="0"/>
              </a:rPr>
              <a:t>Nepal </a:t>
            </a:r>
          </a:p>
          <a:p>
            <a:pPr>
              <a:buClr>
                <a:srgbClr val="FF0000"/>
              </a:buClr>
              <a:buFont typeface="Wingdings" panose="05000000000000000000" pitchFamily="2" charset="2"/>
              <a:buChar char="v"/>
            </a:pPr>
            <a:r>
              <a:rPr lang="en-US" sz="2400" dirty="0">
                <a:solidFill>
                  <a:srgbClr val="FFFF00"/>
                </a:solidFill>
                <a:latin typeface="Copperplate Gothic Light" panose="020E0507020206020404" pitchFamily="34" charset="0"/>
              </a:rPr>
              <a:t>Bhutan </a:t>
            </a:r>
          </a:p>
          <a:p>
            <a:pPr marL="0" indent="0">
              <a:buClr>
                <a:schemeClr val="accent2"/>
              </a:buClr>
              <a:buNone/>
            </a:pPr>
            <a:r>
              <a:rPr lang="en-US" sz="2400" b="1" dirty="0"/>
              <a:t> </a:t>
            </a:r>
            <a:r>
              <a:rPr lang="en-US" sz="2400" b="1" u="sng" dirty="0"/>
              <a:t>Import and Export clearance from Bangladesh , Nepal &amp; Bhutan Land Customs Stations.</a:t>
            </a:r>
          </a:p>
          <a:p>
            <a:pPr>
              <a:buClr>
                <a:schemeClr val="accent2"/>
              </a:buClr>
            </a:pPr>
            <a:endParaRPr lang="en-US"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3</a:t>
            </a:fld>
            <a:endParaRPr lang="en-US" dirty="0"/>
          </a:p>
        </p:txBody>
      </p:sp>
      <p:pic>
        <p:nvPicPr>
          <p:cNvPr id="10" name="Picture 9">
            <a:extLst>
              <a:ext uri="{FF2B5EF4-FFF2-40B4-BE49-F238E27FC236}">
                <a16:creationId xmlns:a16="http://schemas.microsoft.com/office/drawing/2014/main" id="{F95CD1F5-D5EC-4878-A50B-F850575076A9}"/>
              </a:ext>
            </a:extLst>
          </p:cNvPr>
          <p:cNvPicPr>
            <a:picLocks noChangeAspect="1"/>
          </p:cNvPicPr>
          <p:nvPr/>
        </p:nvPicPr>
        <p:blipFill>
          <a:blip r:embed="rId2"/>
          <a:stretch>
            <a:fillRect/>
          </a:stretch>
        </p:blipFill>
        <p:spPr>
          <a:xfrm>
            <a:off x="11146972" y="67920"/>
            <a:ext cx="832994" cy="758521"/>
          </a:xfrm>
          <a:prstGeom prst="rect">
            <a:avLst/>
          </a:prstGeom>
        </p:spPr>
      </p:pic>
      <p:sp>
        <p:nvSpPr>
          <p:cNvPr id="3" name="Text Placeholder 2">
            <a:extLst>
              <a:ext uri="{FF2B5EF4-FFF2-40B4-BE49-F238E27FC236}">
                <a16:creationId xmlns:a16="http://schemas.microsoft.com/office/drawing/2014/main" id="{217D1AB3-8C31-4181-B398-E5EDDF3BD255}"/>
              </a:ext>
            </a:extLst>
          </p:cNvPr>
          <p:cNvSpPr>
            <a:spLocks noGrp="1"/>
          </p:cNvSpPr>
          <p:nvPr>
            <p:ph type="body" sz="quarter" idx="16"/>
          </p:nvPr>
        </p:nvSpPr>
        <p:spPr/>
        <p:txBody>
          <a:bodyPr/>
          <a:lstStyle/>
          <a:p>
            <a:r>
              <a:rPr lang="en-IN" dirty="0"/>
              <a:t>INTERNATIONAL &amp; DOMESTIC</a:t>
            </a:r>
          </a:p>
        </p:txBody>
      </p:sp>
    </p:spTree>
    <p:extLst>
      <p:ext uri="{BB962C8B-B14F-4D97-AF65-F5344CB8AC3E}">
        <p14:creationId xmlns:p14="http://schemas.microsoft.com/office/powerpoint/2010/main" val="389151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12034" y="209029"/>
            <a:ext cx="9448801" cy="901204"/>
          </a:xfrm>
        </p:spPr>
        <p:txBody>
          <a:bodyPr>
            <a:normAutofit/>
          </a:bodyPr>
          <a:lstStyle/>
          <a:p>
            <a:r>
              <a:rPr lang="en-US" sz="3600" b="1" dirty="0">
                <a:solidFill>
                  <a:srgbClr val="FFFF00"/>
                </a:solidFill>
                <a:latin typeface="Algerian" pitchFamily="82" charset="0"/>
              </a:rPr>
              <a:t>Surface / land based  transportation</a:t>
            </a:r>
            <a:endParaRPr lang="en-US" sz="3600" b="0" dirty="0"/>
          </a:p>
        </p:txBody>
      </p:sp>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a:xfrm>
            <a:off x="520493" y="1232453"/>
            <a:ext cx="7368596" cy="365126"/>
          </a:xfrm>
        </p:spPr>
        <p:txBody>
          <a:bodyPr/>
          <a:lstStyle/>
          <a:p>
            <a:r>
              <a:rPr lang="en-US" b="1" dirty="0">
                <a:solidFill>
                  <a:srgbClr val="FFFF00"/>
                </a:solidFill>
                <a:latin typeface="Arial" panose="020B0604020202020204" pitchFamily="34" charset="0"/>
                <a:cs typeface="Arial" panose="020B0604020202020204" pitchFamily="34" charset="0"/>
              </a:rPr>
              <a:t>(Railways  &amp;  Roadways</a:t>
            </a:r>
            <a:r>
              <a:rPr lang="en-US" sz="1800" b="1" dirty="0">
                <a:solidFill>
                  <a:srgbClr val="FFFF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531813" y="1719799"/>
            <a:ext cx="8517890" cy="4369851"/>
          </a:xfrm>
        </p:spPr>
        <p:txBody>
          <a:bodyPr/>
          <a:lstStyle/>
          <a:p>
            <a:pPr marL="342900" indent="-342900">
              <a:buClr>
                <a:srgbClr val="FF0000"/>
              </a:buClr>
              <a:buFont typeface="Wingdings" panose="05000000000000000000" pitchFamily="2" charset="2"/>
              <a:buChar char="v"/>
            </a:pPr>
            <a:r>
              <a:rPr lang="en-US" b="1" dirty="0"/>
              <a:t>Surface Transportation of  Part Load  : </a:t>
            </a:r>
            <a:r>
              <a:rPr lang="en-US" dirty="0"/>
              <a:t>Transport delivery services,  Nation Wide through our own network.</a:t>
            </a:r>
          </a:p>
          <a:p>
            <a:pPr marL="342900" indent="-342900">
              <a:buClr>
                <a:srgbClr val="FF0000"/>
              </a:buClr>
              <a:buFont typeface="Wingdings" panose="05000000000000000000" pitchFamily="2" charset="2"/>
              <a:buChar char="v"/>
            </a:pPr>
            <a:endParaRPr lang="en-US" dirty="0"/>
          </a:p>
          <a:p>
            <a:pPr marL="342900" indent="-342900">
              <a:buClr>
                <a:srgbClr val="FF0000"/>
              </a:buClr>
              <a:buFont typeface="Wingdings" panose="05000000000000000000" pitchFamily="2" charset="2"/>
              <a:buChar char="v"/>
            </a:pPr>
            <a:r>
              <a:rPr lang="en-IN" dirty="0"/>
              <a:t>We provide a customised solution in terms of commercial aspects and tailor made requirement based on the budget of the customers.</a:t>
            </a:r>
          </a:p>
          <a:p>
            <a:pPr marL="342900" indent="-342900">
              <a:buClr>
                <a:srgbClr val="FF0000"/>
              </a:buClr>
              <a:buFont typeface="Wingdings" panose="05000000000000000000" pitchFamily="2" charset="2"/>
              <a:buChar char="v"/>
            </a:pPr>
            <a:r>
              <a:rPr lang="en-IN" dirty="0"/>
              <a:t>We provide Truck for Import , Export &amp; Clearance Purposes .</a:t>
            </a:r>
            <a:endParaRPr lang="en-US" dirty="0"/>
          </a:p>
          <a:p>
            <a:pPr marL="342900" indent="-342900">
              <a:buClr>
                <a:srgbClr val="FF0000"/>
              </a:buClr>
              <a:buFont typeface="Wingdings" panose="05000000000000000000" pitchFamily="2" charset="2"/>
              <a:buChar char="v"/>
            </a:pPr>
            <a:endParaRPr lang="en-US" b="1" dirty="0"/>
          </a:p>
          <a:p>
            <a:pPr marL="342900" indent="-342900">
              <a:buClr>
                <a:srgbClr val="FF0000"/>
              </a:buClr>
              <a:buFont typeface="Wingdings" panose="05000000000000000000" pitchFamily="2" charset="2"/>
              <a:buChar char="v"/>
            </a:pPr>
            <a:r>
              <a:rPr lang="en-US" b="1" dirty="0"/>
              <a:t>Full Truck Load Surface  Transportation : PAN INDIA NETWORK through Any Vehicles ,(COVERED CONTAINER/VAN, OPEN BODY TRUCKS(16 WHEELER/12 WHEELER/10 WHEELER) &amp; Smaller Vehicles)</a:t>
            </a:r>
          </a:p>
          <a:p>
            <a:pPr>
              <a:buClr>
                <a:schemeClr val="accent2"/>
              </a:buClr>
            </a:pP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4</a:t>
            </a:fld>
            <a:endParaRPr lang="en-US" dirty="0"/>
          </a:p>
        </p:txBody>
      </p:sp>
      <p:pic>
        <p:nvPicPr>
          <p:cNvPr id="10" name="Picture 9">
            <a:extLst>
              <a:ext uri="{FF2B5EF4-FFF2-40B4-BE49-F238E27FC236}">
                <a16:creationId xmlns:a16="http://schemas.microsoft.com/office/drawing/2014/main" id="{C26F68A7-858D-4E1C-A513-E3454165A216}"/>
              </a:ext>
            </a:extLst>
          </p:cNvPr>
          <p:cNvPicPr>
            <a:picLocks noChangeAspect="1"/>
          </p:cNvPicPr>
          <p:nvPr/>
        </p:nvPicPr>
        <p:blipFill>
          <a:blip r:embed="rId2"/>
          <a:stretch>
            <a:fillRect/>
          </a:stretch>
        </p:blipFill>
        <p:spPr>
          <a:xfrm>
            <a:off x="11146972" y="67920"/>
            <a:ext cx="832994" cy="758521"/>
          </a:xfrm>
          <a:prstGeom prst="rect">
            <a:avLst/>
          </a:prstGeom>
        </p:spPr>
      </p:pic>
      <p:pic>
        <p:nvPicPr>
          <p:cNvPr id="7" name="Picture 6">
            <a:extLst>
              <a:ext uri="{FF2B5EF4-FFF2-40B4-BE49-F238E27FC236}">
                <a16:creationId xmlns:a16="http://schemas.microsoft.com/office/drawing/2014/main" id="{6E637F3E-FA89-4713-9C80-7DDE34D42347}"/>
              </a:ext>
            </a:extLst>
          </p:cNvPr>
          <p:cNvPicPr>
            <a:picLocks noChangeAspect="1"/>
          </p:cNvPicPr>
          <p:nvPr/>
        </p:nvPicPr>
        <p:blipFill>
          <a:blip r:embed="rId3"/>
          <a:stretch>
            <a:fillRect/>
          </a:stretch>
        </p:blipFill>
        <p:spPr>
          <a:xfrm>
            <a:off x="9049703" y="1873240"/>
            <a:ext cx="2837495" cy="2780499"/>
          </a:xfrm>
          <a:prstGeom prst="rect">
            <a:avLst/>
          </a:prstGeom>
        </p:spPr>
      </p:pic>
    </p:spTree>
    <p:extLst>
      <p:ext uri="{BB962C8B-B14F-4D97-AF65-F5344CB8AC3E}">
        <p14:creationId xmlns:p14="http://schemas.microsoft.com/office/powerpoint/2010/main" val="31004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67920"/>
            <a:ext cx="8333222" cy="739221"/>
          </a:xfrm>
        </p:spPr>
        <p:txBody>
          <a:bodyPr/>
          <a:lstStyle/>
          <a:p>
            <a:r>
              <a:rPr lang="en-US" sz="4400" dirty="0">
                <a:solidFill>
                  <a:schemeClr val="bg1"/>
                </a:solidFill>
              </a:rPr>
              <a:t>Railway Transportation  -  </a:t>
            </a:r>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20493" y="807141"/>
            <a:ext cx="7368596" cy="885491"/>
          </a:xfrm>
        </p:spPr>
        <p:txBody>
          <a:bodyPr/>
          <a:lstStyle/>
          <a:p>
            <a:pPr marL="0" indent="0">
              <a:buNone/>
            </a:pPr>
            <a:r>
              <a:rPr lang="en-US" sz="2000" b="1" dirty="0"/>
              <a:t>Surface Transportation for Bangladesh, Nepal &amp; Bhutan : </a:t>
            </a:r>
            <a:r>
              <a:rPr lang="en-US" sz="2000" b="1" u="sng" dirty="0">
                <a:solidFill>
                  <a:srgbClr val="FFC000"/>
                </a:solidFill>
              </a:rPr>
              <a:t>Import and Export Clearance from Bangladesh Nepal &amp; Bhutan border.</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5</a:t>
            </a:fld>
            <a:endParaRPr lang="en-US" dirty="0"/>
          </a:p>
        </p:txBody>
      </p:sp>
      <p:pic>
        <p:nvPicPr>
          <p:cNvPr id="9" name="Picture 8">
            <a:extLst>
              <a:ext uri="{FF2B5EF4-FFF2-40B4-BE49-F238E27FC236}">
                <a16:creationId xmlns:a16="http://schemas.microsoft.com/office/drawing/2014/main" id="{5CC7372A-F858-4853-852E-AE57A503237D}"/>
              </a:ext>
            </a:extLst>
          </p:cNvPr>
          <p:cNvPicPr>
            <a:picLocks noChangeAspect="1"/>
          </p:cNvPicPr>
          <p:nvPr/>
        </p:nvPicPr>
        <p:blipFill>
          <a:blip r:embed="rId2"/>
          <a:stretch>
            <a:fillRect/>
          </a:stretch>
        </p:blipFill>
        <p:spPr>
          <a:xfrm>
            <a:off x="0" y="1913317"/>
            <a:ext cx="9833113" cy="2743200"/>
          </a:xfrm>
          <a:prstGeom prst="rect">
            <a:avLst/>
          </a:prstGeom>
        </p:spPr>
      </p:pic>
      <p:sp>
        <p:nvSpPr>
          <p:cNvPr id="11" name="TextBox 10">
            <a:extLst>
              <a:ext uri="{FF2B5EF4-FFF2-40B4-BE49-F238E27FC236}">
                <a16:creationId xmlns:a16="http://schemas.microsoft.com/office/drawing/2014/main" id="{40980CE3-F919-40AB-9A47-A3564B580E79}"/>
              </a:ext>
            </a:extLst>
          </p:cNvPr>
          <p:cNvSpPr txBox="1"/>
          <p:nvPr/>
        </p:nvSpPr>
        <p:spPr>
          <a:xfrm>
            <a:off x="957469" y="4843003"/>
            <a:ext cx="6102626" cy="1292662"/>
          </a:xfrm>
          <a:prstGeom prst="rect">
            <a:avLst/>
          </a:prstGeom>
          <a:noFill/>
        </p:spPr>
        <p:txBody>
          <a:bodyPr wrap="square">
            <a:spAutoFit/>
          </a:bodyPr>
          <a:lstStyle/>
          <a:p>
            <a:r>
              <a:rPr lang="en-US" sz="2000" dirty="0">
                <a:solidFill>
                  <a:schemeClr val="bg1"/>
                </a:solidFill>
              </a:rPr>
              <a:t>Railway Transportation  -  </a:t>
            </a:r>
          </a:p>
          <a:p>
            <a:r>
              <a:rPr lang="en-US" sz="2000" dirty="0">
                <a:solidFill>
                  <a:schemeClr val="bg1"/>
                </a:solidFill>
              </a:rPr>
              <a:t> </a:t>
            </a:r>
            <a:r>
              <a:rPr lang="en-US" sz="2000" dirty="0" err="1">
                <a:solidFill>
                  <a:schemeClr val="bg1"/>
                </a:solidFill>
              </a:rPr>
              <a:t>i</a:t>
            </a:r>
            <a:r>
              <a:rPr lang="en-US" sz="2000" dirty="0">
                <a:solidFill>
                  <a:schemeClr val="bg1"/>
                </a:solidFill>
              </a:rPr>
              <a:t>) Port to Port.                                               </a:t>
            </a:r>
          </a:p>
          <a:p>
            <a:r>
              <a:rPr lang="en-US" sz="2000" dirty="0">
                <a:solidFill>
                  <a:schemeClr val="bg1"/>
                </a:solidFill>
              </a:rPr>
              <a:t>ii) Port to Door Services.</a:t>
            </a:r>
            <a:r>
              <a:rPr lang="en-US" dirty="0"/>
              <a:t>.</a:t>
            </a:r>
          </a:p>
          <a:p>
            <a:r>
              <a:rPr lang="en-US" dirty="0">
                <a:solidFill>
                  <a:schemeClr val="bg1"/>
                </a:solidFill>
              </a:rPr>
              <a:t>iii) Total Customized solution for Import and Export.</a:t>
            </a:r>
          </a:p>
        </p:txBody>
      </p:sp>
      <p:pic>
        <p:nvPicPr>
          <p:cNvPr id="14" name="Picture 13">
            <a:extLst>
              <a:ext uri="{FF2B5EF4-FFF2-40B4-BE49-F238E27FC236}">
                <a16:creationId xmlns:a16="http://schemas.microsoft.com/office/drawing/2014/main" id="{242E143D-9514-4169-8080-A527E1BAA46E}"/>
              </a:ext>
            </a:extLst>
          </p:cNvPr>
          <p:cNvPicPr>
            <a:picLocks noChangeAspect="1"/>
          </p:cNvPicPr>
          <p:nvPr/>
        </p:nvPicPr>
        <p:blipFill>
          <a:blip r:embed="rId3"/>
          <a:stretch>
            <a:fillRect/>
          </a:stretch>
        </p:blipFill>
        <p:spPr>
          <a:xfrm>
            <a:off x="11146972" y="67920"/>
            <a:ext cx="832994" cy="758521"/>
          </a:xfrm>
          <a:prstGeom prst="rect">
            <a:avLst/>
          </a:prstGeom>
        </p:spPr>
      </p:pic>
    </p:spTree>
    <p:extLst>
      <p:ext uri="{BB962C8B-B14F-4D97-AF65-F5344CB8AC3E}">
        <p14:creationId xmlns:p14="http://schemas.microsoft.com/office/powerpoint/2010/main" val="297370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a:xfrm>
            <a:off x="464234" y="0"/>
            <a:ext cx="11043138" cy="1345287"/>
          </a:xfrm>
          <a:noFill/>
        </p:spPr>
        <p:txBody>
          <a:bodyPr>
            <a:normAutofit/>
          </a:bodyPr>
          <a:lstStyle/>
          <a:p>
            <a:pPr marL="0" indent="0">
              <a:buNone/>
            </a:pPr>
            <a:r>
              <a:rPr lang="en-US" sz="3600" cap="all" dirty="0">
                <a:solidFill>
                  <a:schemeClr val="bg1"/>
                </a:solidFill>
                <a:latin typeface="Calisto MT" panose="02040603050505030304" pitchFamily="18" charset="0"/>
              </a:rPr>
              <a:t>LET  US  HANDLE  YOUR  FREIGHT EFFICIENTLY!</a:t>
            </a:r>
          </a:p>
        </p:txBody>
      </p:sp>
      <p:pic>
        <p:nvPicPr>
          <p:cNvPr id="4" name="Picture 3">
            <a:extLst>
              <a:ext uri="{FF2B5EF4-FFF2-40B4-BE49-F238E27FC236}">
                <a16:creationId xmlns:a16="http://schemas.microsoft.com/office/drawing/2014/main" id="{466A4040-450A-4578-878E-A11EF60EDF4A}"/>
              </a:ext>
            </a:extLst>
          </p:cNvPr>
          <p:cNvPicPr>
            <a:picLocks noChangeAspect="1"/>
          </p:cNvPicPr>
          <p:nvPr/>
        </p:nvPicPr>
        <p:blipFill>
          <a:blip r:embed="rId2"/>
          <a:stretch>
            <a:fillRect/>
          </a:stretch>
        </p:blipFill>
        <p:spPr>
          <a:xfrm>
            <a:off x="11146972" y="67920"/>
            <a:ext cx="832994" cy="758521"/>
          </a:xfrm>
          <a:prstGeom prst="rect">
            <a:avLst/>
          </a:prstGeom>
        </p:spPr>
      </p:pic>
      <p:pic>
        <p:nvPicPr>
          <p:cNvPr id="3" name="Picture 2">
            <a:extLst>
              <a:ext uri="{FF2B5EF4-FFF2-40B4-BE49-F238E27FC236}">
                <a16:creationId xmlns:a16="http://schemas.microsoft.com/office/drawing/2014/main" id="{FA5E14AC-6589-4125-9EB4-2FAB942C1511}"/>
              </a:ext>
            </a:extLst>
          </p:cNvPr>
          <p:cNvPicPr>
            <a:picLocks noChangeAspect="1"/>
          </p:cNvPicPr>
          <p:nvPr/>
        </p:nvPicPr>
        <p:blipFill>
          <a:blip r:embed="rId3"/>
          <a:stretch>
            <a:fillRect/>
          </a:stretch>
        </p:blipFill>
        <p:spPr>
          <a:xfrm>
            <a:off x="4213273" y="4191649"/>
            <a:ext cx="3988191" cy="2563495"/>
          </a:xfrm>
          <a:prstGeom prst="rect">
            <a:avLst/>
          </a:prstGeom>
        </p:spPr>
      </p:pic>
      <p:pic>
        <p:nvPicPr>
          <p:cNvPr id="8" name="Picture 7">
            <a:extLst>
              <a:ext uri="{FF2B5EF4-FFF2-40B4-BE49-F238E27FC236}">
                <a16:creationId xmlns:a16="http://schemas.microsoft.com/office/drawing/2014/main" id="{DA727A5C-C2FC-4E72-99E7-2150497D7C2E}"/>
              </a:ext>
            </a:extLst>
          </p:cNvPr>
          <p:cNvPicPr>
            <a:picLocks noChangeAspect="1"/>
          </p:cNvPicPr>
          <p:nvPr/>
        </p:nvPicPr>
        <p:blipFill>
          <a:blip r:embed="rId4"/>
          <a:stretch>
            <a:fillRect/>
          </a:stretch>
        </p:blipFill>
        <p:spPr>
          <a:xfrm>
            <a:off x="8430511" y="4191649"/>
            <a:ext cx="3549455" cy="2563495"/>
          </a:xfrm>
          <a:prstGeom prst="rect">
            <a:avLst/>
          </a:prstGeom>
        </p:spPr>
      </p:pic>
      <p:pic>
        <p:nvPicPr>
          <p:cNvPr id="27" name="Picture Placeholder 26">
            <a:extLst>
              <a:ext uri="{FF2B5EF4-FFF2-40B4-BE49-F238E27FC236}">
                <a16:creationId xmlns:a16="http://schemas.microsoft.com/office/drawing/2014/main" id="{5DE55BEA-C6BD-4A7C-AA8B-36C0370E0B31}"/>
              </a:ext>
            </a:extLst>
          </p:cNvPr>
          <p:cNvPicPr>
            <a:picLocks noGrp="1" noChangeAspect="1"/>
          </p:cNvPicPr>
          <p:nvPr>
            <p:ph type="pic" sz="quarter" idx="13"/>
          </p:nvPr>
        </p:nvPicPr>
        <p:blipFill>
          <a:blip r:embed="rId5"/>
          <a:srcRect t="13955" b="13955"/>
          <a:stretch>
            <a:fillRect/>
          </a:stretch>
        </p:blipFill>
        <p:spPr>
          <a:xfrm>
            <a:off x="8374240" y="1797120"/>
            <a:ext cx="3651892" cy="2156802"/>
          </a:xfrm>
        </p:spPr>
      </p:pic>
    </p:spTree>
    <p:extLst>
      <p:ext uri="{BB962C8B-B14F-4D97-AF65-F5344CB8AC3E}">
        <p14:creationId xmlns:p14="http://schemas.microsoft.com/office/powerpoint/2010/main" val="200922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18870" r="18870"/>
          <a:stretch/>
        </p:blipFill>
        <p:spPr>
          <a:xfrm>
            <a:off x="1683398" y="860944"/>
            <a:ext cx="4428523" cy="5137089"/>
          </a:xfrm>
        </p:spPr>
      </p:pic>
      <p:grpSp>
        <p:nvGrpSpPr>
          <p:cNvPr id="20" name="Group 19" descr="Company initials and name in grouped text">
            <a:extLst>
              <a:ext uri="{FF2B5EF4-FFF2-40B4-BE49-F238E27FC236}">
                <a16:creationId xmlns:a16="http://schemas.microsoft.com/office/drawing/2014/main" id="{82C4EAC6-3E04-4614-86BA-A23C851754D9}"/>
              </a:ext>
            </a:extLst>
          </p:cNvPr>
          <p:cNvGrpSpPr/>
          <p:nvPr/>
        </p:nvGrpSpPr>
        <p:grpSpPr>
          <a:xfrm>
            <a:off x="2955850" y="2855631"/>
            <a:ext cx="1860702" cy="1118752"/>
            <a:chOff x="2955850" y="2902286"/>
            <a:chExt cx="1860702" cy="1118752"/>
          </a:xfrm>
        </p:grpSpPr>
        <p:sp>
          <p:nvSpPr>
            <p:cNvPr id="21" name="TextBox 20">
              <a:extLst>
                <a:ext uri="{FF2B5EF4-FFF2-40B4-BE49-F238E27FC236}">
                  <a16:creationId xmlns:a16="http://schemas.microsoft.com/office/drawing/2014/main" id="{A20626FA-81E3-4C45-BF2D-D52CF6D96238}"/>
                </a:ext>
              </a:extLst>
            </p:cNvPr>
            <p:cNvSpPr txBox="1"/>
            <p:nvPr/>
          </p:nvSpPr>
          <p:spPr>
            <a:xfrm>
              <a:off x="3238428" y="2902286"/>
              <a:ext cx="184731" cy="1015663"/>
            </a:xfrm>
            <a:prstGeom prst="rect">
              <a:avLst/>
            </a:prstGeom>
            <a:noFill/>
          </p:spPr>
          <p:txBody>
            <a:bodyPr wrap="none" rtlCol="0">
              <a:spAutoFit/>
            </a:bodyPr>
            <a:lstStyle/>
            <a:p>
              <a:endParaRPr lang="en-US" sz="6000" b="1" dirty="0">
                <a:solidFill>
                  <a:schemeClr val="bg1"/>
                </a:solidFill>
                <a:latin typeface="Arial Black" panose="020B0A04020102020204" pitchFamily="34" charset="0"/>
              </a:endParaRPr>
            </a:p>
          </p:txBody>
        </p:sp>
        <p:sp>
          <p:nvSpPr>
            <p:cNvPr id="22" name="TextBox 21">
              <a:extLst>
                <a:ext uri="{FF2B5EF4-FFF2-40B4-BE49-F238E27FC236}">
                  <a16:creationId xmlns:a16="http://schemas.microsoft.com/office/drawing/2014/main" id="{D6E86452-6AEA-4380-9682-AB26317ADB62}"/>
                </a:ext>
              </a:extLst>
            </p:cNvPr>
            <p:cNvSpPr txBox="1"/>
            <p:nvPr/>
          </p:nvSpPr>
          <p:spPr>
            <a:xfrm>
              <a:off x="2955850" y="3713261"/>
              <a:ext cx="1860702" cy="307777"/>
            </a:xfrm>
            <a:prstGeom prst="rect">
              <a:avLst/>
            </a:prstGeom>
            <a:noFill/>
          </p:spPr>
          <p:txBody>
            <a:bodyPr wrap="none" rtlCol="0">
              <a:spAutoFit/>
            </a:bodyPr>
            <a:lstStyle/>
            <a:p>
              <a:r>
                <a:rPr lang="en-US" sz="1400" dirty="0">
                  <a:solidFill>
                    <a:schemeClr val="bg1"/>
                  </a:solidFill>
                  <a:latin typeface="Calibri Light" panose="020F0302020204030204" pitchFamily="34" charset="0"/>
                  <a:cs typeface="Calibri Light" panose="020F0302020204030204" pitchFamily="34" charset="0"/>
                </a:rPr>
                <a:t>FABRIKAM RESIDENCES</a:t>
              </a:r>
            </a:p>
          </p:txBody>
        </p:sp>
      </p:gr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a:xfrm>
            <a:off x="7075022" y="1734790"/>
            <a:ext cx="4853573" cy="795943"/>
          </a:xfrm>
        </p:spPr>
        <p:txBody>
          <a:bodyPr/>
          <a:lstStyle/>
          <a:p>
            <a:r>
              <a:rPr lang="en-US" dirty="0"/>
              <a:t>Thank </a:t>
            </a:r>
            <a:r>
              <a:rPr lang="en-US" b="0" dirty="0"/>
              <a:t>You From</a:t>
            </a:r>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a:xfrm>
            <a:off x="6765944" y="2775220"/>
            <a:ext cx="4600445" cy="288000"/>
          </a:xfrm>
        </p:spPr>
        <p:txBody>
          <a:bodyPr/>
          <a:lstStyle/>
          <a:p>
            <a:r>
              <a:rPr lang="en-US" b="1" dirty="0"/>
              <a:t>Mr. Arun Kumar Roy (Founder &amp; C.E.O)</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a:xfrm>
            <a:off x="6765944" y="3075203"/>
            <a:ext cx="4269141" cy="353798"/>
          </a:xfrm>
        </p:spPr>
        <p:txBody>
          <a:bodyPr/>
          <a:lstStyle/>
          <a:p>
            <a:pPr algn="l"/>
            <a:r>
              <a:rPr lang="en-IN" sz="1700" b="1" i="0" u="none" strike="noStrike" dirty="0">
                <a:solidFill>
                  <a:srgbClr val="022D62"/>
                </a:solidFill>
                <a:effectLst/>
                <a:latin typeface="Archivo"/>
                <a:hlinkClick r:id="rId3"/>
              </a:rPr>
              <a:t>+91-9733690759 &amp; +91 9333736428</a:t>
            </a:r>
            <a:endParaRPr lang="en-IN" sz="1700" b="1" i="0" dirty="0">
              <a:solidFill>
                <a:srgbClr val="022D62"/>
              </a:solidFill>
              <a:effectLst/>
              <a:latin typeface="Archivo"/>
            </a:endParaRP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a:xfrm>
            <a:off x="6851906" y="4262514"/>
            <a:ext cx="3445783" cy="289070"/>
          </a:xfrm>
        </p:spPr>
        <p:txBody>
          <a:bodyPr/>
          <a:lstStyle/>
          <a:p>
            <a:r>
              <a:rPr lang="en-IN" b="0" i="0" u="none" strike="noStrike" dirty="0">
                <a:solidFill>
                  <a:srgbClr val="EF3139"/>
                </a:solidFill>
                <a:effectLst/>
                <a:latin typeface="Archivo"/>
                <a:hlinkClick r:id="rId4"/>
              </a:rPr>
              <a:t>srshipping111@gmail.com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a:xfrm>
            <a:off x="6851907" y="4607469"/>
            <a:ext cx="3445782" cy="288000"/>
          </a:xfrm>
        </p:spPr>
        <p:txBody>
          <a:bodyPr/>
          <a:lstStyle/>
          <a:p>
            <a:r>
              <a:rPr lang="en-US" dirty="0"/>
              <a:t>www.srshippinglog.com</a:t>
            </a:r>
          </a:p>
        </p:txBody>
      </p:sp>
      <p:pic>
        <p:nvPicPr>
          <p:cNvPr id="12" name="Picture 11">
            <a:extLst>
              <a:ext uri="{FF2B5EF4-FFF2-40B4-BE49-F238E27FC236}">
                <a16:creationId xmlns:a16="http://schemas.microsoft.com/office/drawing/2014/main" id="{C9A2844F-7550-40C3-B541-E8B619B40E9C}"/>
              </a:ext>
            </a:extLst>
          </p:cNvPr>
          <p:cNvPicPr>
            <a:picLocks noChangeAspect="1"/>
          </p:cNvPicPr>
          <p:nvPr/>
        </p:nvPicPr>
        <p:blipFill>
          <a:blip r:embed="rId5"/>
          <a:stretch>
            <a:fillRect/>
          </a:stretch>
        </p:blipFill>
        <p:spPr>
          <a:xfrm>
            <a:off x="2423383" y="2132762"/>
            <a:ext cx="2948552" cy="2656802"/>
          </a:xfrm>
          <a:prstGeom prst="rect">
            <a:avLst/>
          </a:prstGeom>
        </p:spPr>
      </p:pic>
      <p:sp>
        <p:nvSpPr>
          <p:cNvPr id="13" name="TextBox 12">
            <a:extLst>
              <a:ext uri="{FF2B5EF4-FFF2-40B4-BE49-F238E27FC236}">
                <a16:creationId xmlns:a16="http://schemas.microsoft.com/office/drawing/2014/main" id="{2276B4B8-5ABB-40CC-A39D-01A350782EBA}"/>
              </a:ext>
            </a:extLst>
          </p:cNvPr>
          <p:cNvSpPr txBox="1"/>
          <p:nvPr/>
        </p:nvSpPr>
        <p:spPr>
          <a:xfrm>
            <a:off x="6851906" y="3461163"/>
            <a:ext cx="4428523" cy="369332"/>
          </a:xfrm>
          <a:prstGeom prst="rect">
            <a:avLst/>
          </a:prstGeom>
          <a:noFill/>
        </p:spPr>
        <p:txBody>
          <a:bodyPr wrap="square">
            <a:spAutoFit/>
          </a:bodyPr>
          <a:lstStyle/>
          <a:p>
            <a:r>
              <a:rPr lang="en-US" b="1" dirty="0"/>
              <a:t>Mr. </a:t>
            </a:r>
            <a:r>
              <a:rPr lang="en-US" b="1" dirty="0" err="1"/>
              <a:t>Srikanta</a:t>
            </a:r>
            <a:r>
              <a:rPr lang="en-US" b="1" dirty="0"/>
              <a:t> Chattopadhyay (Admin)</a:t>
            </a:r>
          </a:p>
        </p:txBody>
      </p:sp>
      <p:sp>
        <p:nvSpPr>
          <p:cNvPr id="16" name="TextBox 15">
            <a:extLst>
              <a:ext uri="{FF2B5EF4-FFF2-40B4-BE49-F238E27FC236}">
                <a16:creationId xmlns:a16="http://schemas.microsoft.com/office/drawing/2014/main" id="{EDABE3C8-D8A7-40FA-B636-EFFFCBE475A1}"/>
              </a:ext>
            </a:extLst>
          </p:cNvPr>
          <p:cNvSpPr txBox="1"/>
          <p:nvPr/>
        </p:nvSpPr>
        <p:spPr>
          <a:xfrm>
            <a:off x="6851906" y="3842478"/>
            <a:ext cx="2384244" cy="369332"/>
          </a:xfrm>
          <a:prstGeom prst="rect">
            <a:avLst/>
          </a:prstGeom>
          <a:noFill/>
        </p:spPr>
        <p:txBody>
          <a:bodyPr wrap="square">
            <a:spAutoFit/>
          </a:bodyPr>
          <a:lstStyle/>
          <a:p>
            <a:r>
              <a:rPr lang="en-IN" b="1" dirty="0">
                <a:solidFill>
                  <a:srgbClr val="022D62"/>
                </a:solidFill>
                <a:latin typeface="Archivo"/>
              </a:rPr>
              <a:t>+91-7044186551</a:t>
            </a:r>
            <a:endParaRPr lang="en-IN" b="1" dirty="0"/>
          </a:p>
        </p:txBody>
      </p:sp>
      <p:sp>
        <p:nvSpPr>
          <p:cNvPr id="6" name="Hexagon 5">
            <a:extLst>
              <a:ext uri="{FF2B5EF4-FFF2-40B4-BE49-F238E27FC236}">
                <a16:creationId xmlns:a16="http://schemas.microsoft.com/office/drawing/2014/main" id="{A4F45EAD-B4C3-449B-8B9D-11C006F4EF87}"/>
              </a:ext>
            </a:extLst>
          </p:cNvPr>
          <p:cNvSpPr/>
          <p:nvPr/>
        </p:nvSpPr>
        <p:spPr>
          <a:xfrm>
            <a:off x="6400801" y="2855631"/>
            <a:ext cx="298883" cy="207589"/>
          </a:xfrm>
          <a:prstGeom prst="hexago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6095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518678" y="209029"/>
            <a:ext cx="8330184" cy="1040443"/>
          </a:xfrm>
        </p:spPr>
        <p:txBody>
          <a:bodyPr>
            <a:norm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dirty="0">
                <a:ln>
                  <a:noFill/>
                </a:ln>
                <a:effectLst/>
                <a:latin typeface="Algerian" panose="04020705040A02060702" pitchFamily="82" charset="0"/>
              </a:rPr>
              <a:t>S.R. SHIPPING &amp; LOGISTICS</a:t>
            </a:r>
          </a:p>
        </p:txBody>
      </p:sp>
      <p:sp>
        <p:nvSpPr>
          <p:cNvPr id="5" name="Rectangle 1">
            <a:extLst>
              <a:ext uri="{FF2B5EF4-FFF2-40B4-BE49-F238E27FC236}">
                <a16:creationId xmlns:a16="http://schemas.microsoft.com/office/drawing/2014/main" id="{04D4EFFB-D972-4F6A-99E9-842B139A91AB}"/>
              </a:ext>
            </a:extLst>
          </p:cNvPr>
          <p:cNvSpPr>
            <a:spLocks noGrp="1" noChangeArrowheads="1"/>
          </p:cNvSpPr>
          <p:nvPr>
            <p:ph type="body" sz="quarter" idx="12"/>
          </p:nvPr>
        </p:nvSpPr>
        <p:spPr bwMode="auto">
          <a:xfrm>
            <a:off x="38883" y="1289517"/>
            <a:ext cx="9289774" cy="3970318"/>
          </a:xfrm>
          <a:prstGeom prst="rect">
            <a:avLst/>
          </a:prstGeom>
          <a:blipFill>
            <a:blip r:embed="rId2"/>
            <a:tile tx="0" ty="0" sx="100000" sy="100000" flip="none" algn="tl"/>
          </a:blipFill>
          <a:ln>
            <a:noFill/>
          </a:ln>
          <a:effectLst/>
          <a:scene3d>
            <a:camera prst="orthographicFront">
              <a:rot lat="0" lon="0" rev="0"/>
            </a:camera>
            <a:lightRig rig="threePt" dir="t"/>
          </a:scene3d>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dirty="0">
              <a:ln>
                <a:noFill/>
              </a:ln>
              <a:solidFill>
                <a:schemeClr val="tx1">
                  <a:lumMod val="50000"/>
                </a:schemeClr>
              </a:solidFill>
              <a:effectLst/>
              <a:latin typeface="Courier New" panose="02070309020205020404"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dirty="0">
                <a:ln>
                  <a:noFill/>
                </a:ln>
                <a:solidFill>
                  <a:schemeClr val="tx1">
                    <a:lumMod val="50000"/>
                  </a:schemeClr>
                </a:solidFill>
                <a:effectLst/>
                <a:latin typeface="Courier New" panose="02070309020205020404" pitchFamily="49" charset="0"/>
              </a:rPr>
              <a:t>Corporate Office: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1" i="0" u="sng" strike="noStrike" cap="none" normalizeH="0" dirty="0">
              <a:ln>
                <a:noFill/>
              </a:ln>
              <a:solidFill>
                <a:schemeClr val="tx1">
                  <a:lumMod val="50000"/>
                </a:schemeClr>
              </a:solidFill>
              <a:effectLst/>
              <a:latin typeface="Courier New" panose="02070309020205020404"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dirty="0">
                <a:ln>
                  <a:noFill/>
                </a:ln>
                <a:solidFill>
                  <a:schemeClr val="tx1">
                    <a:lumMod val="50000"/>
                  </a:schemeClr>
                </a:solidFill>
                <a:effectLst/>
                <a:latin typeface="Courier New" panose="02070309020205020404" pitchFamily="49" charset="0"/>
              </a:rPr>
              <a:t>30, Ganesh Chandra Avenue, 1st Floor, Suite No. 04, Kolkata – 700013</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dirty="0">
              <a:ln>
                <a:noFill/>
              </a:ln>
              <a:solidFill>
                <a:schemeClr val="tx1">
                  <a:lumMod val="50000"/>
                </a:schemeClr>
              </a:solidFill>
              <a:effectLst/>
              <a:latin typeface="Courier New" panose="02070309020205020404"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dirty="0">
                <a:ln>
                  <a:noFill/>
                </a:ln>
                <a:solidFill>
                  <a:schemeClr val="tx1">
                    <a:lumMod val="50000"/>
                  </a:schemeClr>
                </a:solidFill>
                <a:effectLst/>
                <a:latin typeface="Courier New" panose="02070309020205020404" pitchFamily="49" charset="0"/>
              </a:rPr>
              <a:t>Branch Office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1" i="0" u="sng" strike="noStrike" cap="none" normalizeH="0" dirty="0">
              <a:ln>
                <a:noFill/>
              </a:ln>
              <a:solidFill>
                <a:schemeClr val="tx1">
                  <a:lumMod val="50000"/>
                </a:schemeClr>
              </a:solidFill>
              <a:effectLst/>
              <a:latin typeface="Courier New" panose="02070309020205020404"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dirty="0">
                <a:ln>
                  <a:noFill/>
                </a:ln>
                <a:solidFill>
                  <a:schemeClr val="tx1">
                    <a:lumMod val="50000"/>
                  </a:schemeClr>
                </a:solidFill>
                <a:effectLst/>
                <a:latin typeface="Courier New" panose="02070309020205020404" pitchFamily="49" charset="0"/>
              </a:rPr>
              <a:t>"JATINDRA BHAVAN",ROOM NO.C7,1ST FLOOR,VILL+P.O+P.S}PETRAPOLE,DIST-NORTH 24 PARGANAS,PIN-743405,WEST BENGAL.</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dirty="0">
              <a:ln>
                <a:noFill/>
              </a:ln>
              <a:solidFill>
                <a:schemeClr val="tx1">
                  <a:lumMod val="50000"/>
                </a:schemeClr>
              </a:solidFill>
              <a:effectLst/>
              <a:latin typeface="Courier New" panose="02070309020205020404" pitchFamily="49" charset="0"/>
            </a:endParaRPr>
          </a:p>
        </p:txBody>
      </p:sp>
      <p:sp>
        <p:nvSpPr>
          <p:cNvPr id="6" name="Text Placeholder 22">
            <a:extLst>
              <a:ext uri="{FF2B5EF4-FFF2-40B4-BE49-F238E27FC236}">
                <a16:creationId xmlns:a16="http://schemas.microsoft.com/office/drawing/2014/main" id="{45FBD8FF-9D95-4F50-B473-752623A726B6}"/>
              </a:ext>
            </a:extLst>
          </p:cNvPr>
          <p:cNvSpPr txBox="1">
            <a:spLocks/>
          </p:cNvSpPr>
          <p:nvPr/>
        </p:nvSpPr>
        <p:spPr>
          <a:xfrm>
            <a:off x="984738" y="5299881"/>
            <a:ext cx="5111262" cy="425749"/>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solidFill>
                  <a:schemeClr val="bg1"/>
                </a:solidFill>
                <a:latin typeface="Archivo"/>
                <a:hlinkClick r:id="rId3">
                  <a:extLst>
                    <a:ext uri="{A12FA001-AC4F-418D-AE19-62706E023703}">
                      <ahyp:hlinkClr xmlns:ahyp="http://schemas.microsoft.com/office/drawing/2018/hyperlinkcolor" val="tx"/>
                    </a:ext>
                  </a:extLst>
                </a:hlinkClick>
              </a:rPr>
              <a:t>E-mail - srshipping111@gmail.com</a:t>
            </a:r>
            <a:endParaRPr lang="en-IN" dirty="0">
              <a:solidFill>
                <a:schemeClr val="bg1"/>
              </a:solidFill>
            </a:endParaRPr>
          </a:p>
        </p:txBody>
      </p:sp>
      <p:sp>
        <p:nvSpPr>
          <p:cNvPr id="8" name="TextBox 7">
            <a:extLst>
              <a:ext uri="{FF2B5EF4-FFF2-40B4-BE49-F238E27FC236}">
                <a16:creationId xmlns:a16="http://schemas.microsoft.com/office/drawing/2014/main" id="{6553E25C-81CD-4633-BF62-E966A93C016F}"/>
              </a:ext>
            </a:extLst>
          </p:cNvPr>
          <p:cNvSpPr txBox="1"/>
          <p:nvPr/>
        </p:nvSpPr>
        <p:spPr>
          <a:xfrm>
            <a:off x="1294227" y="5987018"/>
            <a:ext cx="3221501" cy="369332"/>
          </a:xfrm>
          <a:prstGeom prst="rect">
            <a:avLst/>
          </a:prstGeom>
          <a:noFill/>
        </p:spPr>
        <p:txBody>
          <a:bodyPr wrap="square">
            <a:spAutoFit/>
          </a:bodyPr>
          <a:lstStyle/>
          <a:p>
            <a:r>
              <a:rPr lang="en-US" dirty="0">
                <a:solidFill>
                  <a:schemeClr val="bg1"/>
                </a:solidFill>
              </a:rPr>
              <a:t>Web : www.srshippinglog.com</a:t>
            </a:r>
          </a:p>
        </p:txBody>
      </p:sp>
      <p:sp>
        <p:nvSpPr>
          <p:cNvPr id="10" name="TextBox 9">
            <a:extLst>
              <a:ext uri="{FF2B5EF4-FFF2-40B4-BE49-F238E27FC236}">
                <a16:creationId xmlns:a16="http://schemas.microsoft.com/office/drawing/2014/main" id="{BDBBF299-F375-45FD-B8DF-F89097673C2C}"/>
              </a:ext>
            </a:extLst>
          </p:cNvPr>
          <p:cNvSpPr txBox="1"/>
          <p:nvPr/>
        </p:nvSpPr>
        <p:spPr>
          <a:xfrm>
            <a:off x="1294227" y="5647597"/>
            <a:ext cx="6274190" cy="369332"/>
          </a:xfrm>
          <a:prstGeom prst="rect">
            <a:avLst/>
          </a:prstGeom>
          <a:noFill/>
        </p:spPr>
        <p:txBody>
          <a:bodyPr wrap="square">
            <a:spAutoFit/>
          </a:bodyPr>
          <a:lstStyle/>
          <a:p>
            <a:r>
              <a:rPr lang="en-IN" b="0" i="0" strike="noStrike" dirty="0">
                <a:solidFill>
                  <a:schemeClr val="bg1"/>
                </a:solidFill>
                <a:effectLst/>
                <a:latin typeface="Archivo"/>
                <a:hlinkClick r:id="rId4">
                  <a:extLst>
                    <a:ext uri="{A12FA001-AC4F-418D-AE19-62706E023703}">
                      <ahyp:hlinkClr xmlns:ahyp="http://schemas.microsoft.com/office/drawing/2018/hyperlinkcolor" val="tx"/>
                    </a:ext>
                  </a:extLst>
                </a:hlinkClick>
              </a:rPr>
              <a:t>E-mail - contact@srshippinglog.com</a:t>
            </a:r>
            <a:endParaRPr lang="en-IN" dirty="0">
              <a:solidFill>
                <a:schemeClr val="bg1"/>
              </a:solidFill>
            </a:endParaRPr>
          </a:p>
        </p:txBody>
      </p:sp>
      <p:pic>
        <p:nvPicPr>
          <p:cNvPr id="11" name="Picture 10">
            <a:extLst>
              <a:ext uri="{FF2B5EF4-FFF2-40B4-BE49-F238E27FC236}">
                <a16:creationId xmlns:a16="http://schemas.microsoft.com/office/drawing/2014/main" id="{09CC4FBD-389D-4866-8679-2CEE6E64FE29}"/>
              </a:ext>
            </a:extLst>
          </p:cNvPr>
          <p:cNvPicPr>
            <a:picLocks noChangeAspect="1"/>
          </p:cNvPicPr>
          <p:nvPr/>
        </p:nvPicPr>
        <p:blipFill>
          <a:blip r:embed="rId5"/>
          <a:stretch>
            <a:fillRect/>
          </a:stretch>
        </p:blipFill>
        <p:spPr>
          <a:xfrm>
            <a:off x="11146972" y="67920"/>
            <a:ext cx="832994" cy="758521"/>
          </a:xfrm>
          <a:prstGeom prst="rect">
            <a:avLst/>
          </a:prstGeom>
          <a:gradFill>
            <a:gsLst>
              <a:gs pos="98000">
                <a:schemeClr val="accent1">
                  <a:lumMod val="5000"/>
                  <a:lumOff val="95000"/>
                </a:schemeClr>
              </a:gs>
              <a:gs pos="0">
                <a:schemeClr val="accent1">
                  <a:lumMod val="45000"/>
                  <a:lumOff val="55000"/>
                </a:schemeClr>
              </a:gs>
              <a:gs pos="100000">
                <a:schemeClr val="accent1">
                  <a:lumMod val="45000"/>
                  <a:lumOff val="55000"/>
                </a:schemeClr>
              </a:gs>
              <a:gs pos="0">
                <a:schemeClr val="accent1">
                  <a:lumMod val="30000"/>
                  <a:lumOff val="70000"/>
                </a:schemeClr>
              </a:gs>
            </a:gsLst>
            <a:lin ang="5400000" scaled="1"/>
          </a:gradFill>
          <a:scene3d>
            <a:camera prst="orthographicFront"/>
            <a:lightRig rig="threePt" dir="t"/>
          </a:scene3d>
          <a:sp3d>
            <a:bevelT w="12700"/>
          </a:sp3d>
        </p:spPr>
      </p:pic>
    </p:spTree>
    <p:extLst>
      <p:ext uri="{BB962C8B-B14F-4D97-AF65-F5344CB8AC3E}">
        <p14:creationId xmlns:p14="http://schemas.microsoft.com/office/powerpoint/2010/main" val="59582380"/>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161</TotalTime>
  <Words>506</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Algerian</vt:lpstr>
      <vt:lpstr>Archivo</vt:lpstr>
      <vt:lpstr>Arial</vt:lpstr>
      <vt:lpstr>Arial Black</vt:lpstr>
      <vt:lpstr>Calibri</vt:lpstr>
      <vt:lpstr>Calibri Light</vt:lpstr>
      <vt:lpstr>Calisto MT</vt:lpstr>
      <vt:lpstr>Copperplate Gothic Light</vt:lpstr>
      <vt:lpstr>Courier New</vt:lpstr>
      <vt:lpstr>Gill Sans SemiBold</vt:lpstr>
      <vt:lpstr>Times New Roman</vt:lpstr>
      <vt:lpstr>Wingdings</vt:lpstr>
      <vt:lpstr>Office Theme</vt:lpstr>
      <vt:lpstr>S.R. SHIPPING &amp; LOGISTICS</vt:lpstr>
      <vt:lpstr>About Us</vt:lpstr>
      <vt:lpstr>SERVICES   PROVIDED</vt:lpstr>
      <vt:lpstr>Surface / land based  transportation</vt:lpstr>
      <vt:lpstr>Railway Transportation  -  </vt:lpstr>
      <vt:lpstr>LET  US  HANDLE  YOUR  FREIGHT EFFICIENTLY!</vt:lpstr>
      <vt:lpstr>Thank You From</vt:lpstr>
      <vt:lpstr>S.R. SHIPPING &amp;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 SHIPPING &amp; LOGISTICS</dc:title>
  <dc:creator>souvik biswas</dc:creator>
  <cp:lastModifiedBy>souvik biswas</cp:lastModifiedBy>
  <cp:revision>29</cp:revision>
  <dcterms:created xsi:type="dcterms:W3CDTF">2022-01-19T12:39:22Z</dcterms:created>
  <dcterms:modified xsi:type="dcterms:W3CDTF">2022-01-22T13:30:16Z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